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Lora"/>
      <p:regular r:id="rId22"/>
      <p:bold r:id="rId23"/>
      <p:italic r:id="rId24"/>
      <p:boldItalic r:id="rId25"/>
    </p:embeddedFont>
    <p:embeddedFont>
      <p:font typeface="Averag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ora-regular.fntdata"/><Relationship Id="rId21" Type="http://schemas.openxmlformats.org/officeDocument/2006/relationships/slide" Target="slides/slide16.xml"/><Relationship Id="rId24" Type="http://schemas.openxmlformats.org/officeDocument/2006/relationships/font" Target="fonts/Lora-italic.fntdata"/><Relationship Id="rId23" Type="http://schemas.openxmlformats.org/officeDocument/2006/relationships/font" Target="fonts/Lor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8ae32f19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28ae32f19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fd6f03af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fd6f03af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fd6f03af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fd6f03af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fd6f03af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fd6f03af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3032688c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3032688c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f5e6193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f5e6193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f5e61931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f5e6193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f5e6193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f5e6193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4fd6f03af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4fd6f03af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3032688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303268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3032688c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3032688c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8a02f5f25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8a02f5f25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3032688c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3032688c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3032688c8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3032688c8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11bf227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11bf227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fd6f03af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fd6f03af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3.jpg"/><Relationship Id="rId5" Type="http://schemas.openxmlformats.org/officeDocument/2006/relationships/image" Target="../media/image12.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nvSpPr>
        <p:spPr>
          <a:xfrm>
            <a:off x="5102200" y="3189775"/>
            <a:ext cx="3196800" cy="16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rPr>
              <a:t>Guide</a:t>
            </a:r>
            <a:r>
              <a:rPr lang="en" sz="1600">
                <a:solidFill>
                  <a:schemeClr val="dk1"/>
                </a:solidFill>
              </a:rPr>
              <a:t>-</a:t>
            </a:r>
            <a:endParaRPr sz="1600">
              <a:solidFill>
                <a:schemeClr val="dk1"/>
              </a:solidFill>
            </a:endParaRPr>
          </a:p>
          <a:p>
            <a:pPr indent="457200" lvl="0" marL="0" rtl="0" algn="l">
              <a:spcBef>
                <a:spcPts val="0"/>
              </a:spcBef>
              <a:spcAft>
                <a:spcPts val="0"/>
              </a:spcAft>
              <a:buNone/>
            </a:pPr>
            <a:r>
              <a:rPr lang="en" sz="1500">
                <a:solidFill>
                  <a:schemeClr val="dk1"/>
                </a:solidFill>
              </a:rPr>
              <a:t>Mr.Surendra Gupta</a:t>
            </a:r>
            <a:endParaRPr sz="1800">
              <a:solidFill>
                <a:schemeClr val="dk1"/>
              </a:solidFill>
            </a:endParaRPr>
          </a:p>
          <a:p>
            <a:pPr indent="457200" lvl="0" marL="0" rtl="0" algn="l">
              <a:spcBef>
                <a:spcPts val="0"/>
              </a:spcBef>
              <a:spcAft>
                <a:spcPts val="0"/>
              </a:spcAft>
              <a:buClr>
                <a:schemeClr val="dk1"/>
              </a:buClr>
              <a:buSzPts val="990"/>
              <a:buFont typeface="Arial"/>
              <a:buNone/>
            </a:pPr>
            <a:r>
              <a:t/>
            </a:r>
            <a:endParaRPr sz="1800">
              <a:solidFill>
                <a:schemeClr val="dk1"/>
              </a:solidFill>
            </a:endParaRPr>
          </a:p>
          <a:p>
            <a:pPr indent="0" lvl="0" marL="0" rtl="0" algn="l">
              <a:lnSpc>
                <a:spcPct val="150000"/>
              </a:lnSpc>
              <a:spcBef>
                <a:spcPts val="0"/>
              </a:spcBef>
              <a:spcAft>
                <a:spcPts val="0"/>
              </a:spcAft>
              <a:buNone/>
            </a:pPr>
            <a:r>
              <a:rPr b="1" lang="en" sz="1600">
                <a:solidFill>
                  <a:schemeClr val="dk1"/>
                </a:solidFill>
              </a:rPr>
              <a:t>Co-Guide</a:t>
            </a:r>
            <a:r>
              <a:rPr lang="en" sz="1600">
                <a:solidFill>
                  <a:schemeClr val="dk1"/>
                </a:solidFill>
              </a:rPr>
              <a:t>-</a:t>
            </a:r>
            <a:endParaRPr sz="1600">
              <a:solidFill>
                <a:schemeClr val="dk1"/>
              </a:solidFill>
            </a:endParaRPr>
          </a:p>
          <a:p>
            <a:pPr indent="457200" lvl="0" marL="0" rtl="0" algn="l">
              <a:spcBef>
                <a:spcPts val="0"/>
              </a:spcBef>
              <a:spcAft>
                <a:spcPts val="0"/>
              </a:spcAft>
              <a:buClr>
                <a:schemeClr val="dk1"/>
              </a:buClr>
              <a:buSzPts val="990"/>
              <a:buFont typeface="Arial"/>
              <a:buNone/>
            </a:pPr>
            <a:r>
              <a:rPr lang="en" sz="1500">
                <a:solidFill>
                  <a:schemeClr val="dk1"/>
                </a:solidFill>
              </a:rPr>
              <a:t>Ms. Himani Ma’am</a:t>
            </a:r>
            <a:endParaRPr sz="1800"/>
          </a:p>
        </p:txBody>
      </p:sp>
      <p:sp>
        <p:nvSpPr>
          <p:cNvPr id="55" name="Google Shape;55;p13"/>
          <p:cNvSpPr txBox="1"/>
          <p:nvPr/>
        </p:nvSpPr>
        <p:spPr>
          <a:xfrm>
            <a:off x="1473600" y="3166675"/>
            <a:ext cx="28788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rPr>
              <a:t>Presented By</a:t>
            </a:r>
            <a:r>
              <a:rPr lang="en" sz="1600">
                <a:solidFill>
                  <a:schemeClr val="dk1"/>
                </a:solidFill>
              </a:rPr>
              <a:t>- </a:t>
            </a:r>
            <a:endParaRPr sz="2080">
              <a:solidFill>
                <a:schemeClr val="dk1"/>
              </a:solidFill>
            </a:endParaRPr>
          </a:p>
          <a:p>
            <a:pPr indent="0" lvl="0" marL="457200" rtl="0" algn="l">
              <a:spcBef>
                <a:spcPts val="0"/>
              </a:spcBef>
              <a:spcAft>
                <a:spcPts val="0"/>
              </a:spcAft>
              <a:buNone/>
            </a:pPr>
            <a:r>
              <a:rPr lang="en" sz="1500">
                <a:solidFill>
                  <a:schemeClr val="dk1"/>
                </a:solidFill>
              </a:rPr>
              <a:t>Abhijeet Chouhan</a:t>
            </a:r>
            <a:endParaRPr sz="1500">
              <a:solidFill>
                <a:schemeClr val="dk1"/>
              </a:solidFill>
            </a:endParaRPr>
          </a:p>
          <a:p>
            <a:pPr indent="0" lvl="0" marL="457200" rtl="0" algn="l">
              <a:spcBef>
                <a:spcPts val="0"/>
              </a:spcBef>
              <a:spcAft>
                <a:spcPts val="0"/>
              </a:spcAft>
              <a:buNone/>
            </a:pPr>
            <a:r>
              <a:rPr lang="en" sz="1500">
                <a:solidFill>
                  <a:schemeClr val="dk1"/>
                </a:solidFill>
              </a:rPr>
              <a:t>Abhishek Lovanshi</a:t>
            </a:r>
            <a:endParaRPr sz="1500">
              <a:solidFill>
                <a:schemeClr val="dk1"/>
              </a:solidFill>
            </a:endParaRPr>
          </a:p>
          <a:p>
            <a:pPr indent="0" lvl="0" marL="457200" rtl="0" algn="l">
              <a:spcBef>
                <a:spcPts val="0"/>
              </a:spcBef>
              <a:spcAft>
                <a:spcPts val="0"/>
              </a:spcAft>
              <a:buNone/>
            </a:pPr>
            <a:r>
              <a:rPr lang="en" sz="1500">
                <a:solidFill>
                  <a:schemeClr val="dk1"/>
                </a:solidFill>
              </a:rPr>
              <a:t>Anuj Nevatia</a:t>
            </a:r>
            <a:endParaRPr sz="1500">
              <a:solidFill>
                <a:schemeClr val="dk1"/>
              </a:solidFill>
            </a:endParaRPr>
          </a:p>
          <a:p>
            <a:pPr indent="0" lvl="0" marL="457200" rtl="0" algn="l">
              <a:spcBef>
                <a:spcPts val="0"/>
              </a:spcBef>
              <a:spcAft>
                <a:spcPts val="0"/>
              </a:spcAft>
              <a:buNone/>
            </a:pPr>
            <a:r>
              <a:rPr lang="en" sz="1500">
                <a:solidFill>
                  <a:schemeClr val="dk1"/>
                </a:solidFill>
              </a:rPr>
              <a:t>Gaurav Gupta</a:t>
            </a:r>
            <a:endParaRPr sz="1500">
              <a:solidFill>
                <a:schemeClr val="dk1"/>
              </a:solidFill>
            </a:endParaRPr>
          </a:p>
          <a:p>
            <a:pPr indent="0" lvl="0" marL="457200" rtl="0" algn="l">
              <a:spcBef>
                <a:spcPts val="0"/>
              </a:spcBef>
              <a:spcAft>
                <a:spcPts val="0"/>
              </a:spcAft>
              <a:buNone/>
            </a:pPr>
            <a:r>
              <a:rPr lang="en" sz="1500">
                <a:solidFill>
                  <a:schemeClr val="dk1"/>
                </a:solidFill>
              </a:rPr>
              <a:t>Vinayak Agrawal</a:t>
            </a:r>
            <a:endParaRPr sz="1500"/>
          </a:p>
        </p:txBody>
      </p:sp>
      <p:sp>
        <p:nvSpPr>
          <p:cNvPr id="56" name="Google Shape;56;p13"/>
          <p:cNvSpPr txBox="1"/>
          <p:nvPr/>
        </p:nvSpPr>
        <p:spPr>
          <a:xfrm>
            <a:off x="438900" y="184425"/>
            <a:ext cx="8266200" cy="104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990"/>
              <a:buFont typeface="Arial"/>
              <a:buNone/>
            </a:pPr>
            <a:r>
              <a:rPr b="1" lang="en" sz="1800">
                <a:solidFill>
                  <a:schemeClr val="dk1"/>
                </a:solidFill>
              </a:rPr>
              <a:t>Shri Govindram Seksaria Institute of Technology and Science</a:t>
            </a:r>
            <a:endParaRPr b="1" sz="1800">
              <a:solidFill>
                <a:schemeClr val="dk1"/>
              </a:solidFill>
            </a:endParaRPr>
          </a:p>
          <a:p>
            <a:pPr indent="0" lvl="0" marL="0" rtl="0" algn="ctr">
              <a:lnSpc>
                <a:spcPct val="115000"/>
              </a:lnSpc>
              <a:spcBef>
                <a:spcPts val="0"/>
              </a:spcBef>
              <a:spcAft>
                <a:spcPts val="0"/>
              </a:spcAft>
              <a:buClr>
                <a:schemeClr val="dk1"/>
              </a:buClr>
              <a:buSzPts val="990"/>
              <a:buFont typeface="Arial"/>
              <a:buNone/>
            </a:pPr>
            <a:r>
              <a:rPr lang="en" sz="1500">
                <a:solidFill>
                  <a:schemeClr val="dk1"/>
                </a:solidFill>
              </a:rPr>
              <a:t>Computer Science and Engineering</a:t>
            </a:r>
            <a:endParaRPr sz="1500">
              <a:solidFill>
                <a:schemeClr val="dk1"/>
              </a:solidFill>
            </a:endParaRPr>
          </a:p>
          <a:p>
            <a:pPr indent="0" lvl="0" marL="0" rtl="0" algn="ctr">
              <a:spcBef>
                <a:spcPts val="0"/>
              </a:spcBef>
              <a:spcAft>
                <a:spcPts val="0"/>
              </a:spcAft>
              <a:buClr>
                <a:schemeClr val="dk1"/>
              </a:buClr>
              <a:buSzPts val="990"/>
              <a:buFont typeface="Arial"/>
              <a:buNone/>
            </a:pPr>
            <a:r>
              <a:t/>
            </a:r>
            <a:endParaRPr b="1" sz="1779">
              <a:solidFill>
                <a:schemeClr val="dk1"/>
              </a:solidFill>
            </a:endParaRPr>
          </a:p>
        </p:txBody>
      </p:sp>
      <p:pic>
        <p:nvPicPr>
          <p:cNvPr id="57" name="Google Shape;57;p13"/>
          <p:cNvPicPr preferRelativeResize="0"/>
          <p:nvPr/>
        </p:nvPicPr>
        <p:blipFill>
          <a:blip r:embed="rId3">
            <a:alphaModFix/>
          </a:blip>
          <a:stretch>
            <a:fillRect/>
          </a:stretch>
        </p:blipFill>
        <p:spPr>
          <a:xfrm>
            <a:off x="4041805" y="1174913"/>
            <a:ext cx="1060395" cy="1039625"/>
          </a:xfrm>
          <a:prstGeom prst="rect">
            <a:avLst/>
          </a:prstGeom>
          <a:noFill/>
          <a:ln>
            <a:noFill/>
          </a:ln>
        </p:spPr>
      </p:pic>
      <p:sp>
        <p:nvSpPr>
          <p:cNvPr id="58" name="Google Shape;58;p13"/>
          <p:cNvSpPr txBox="1"/>
          <p:nvPr/>
        </p:nvSpPr>
        <p:spPr>
          <a:xfrm>
            <a:off x="2973588" y="2371650"/>
            <a:ext cx="31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MAJOR PROJECT PRESENTATION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540325" y="993775"/>
            <a:ext cx="1574709" cy="1093494"/>
          </a:xfrm>
          <a:prstGeom prst="rect">
            <a:avLst/>
          </a:prstGeom>
          <a:noFill/>
          <a:ln>
            <a:noFill/>
          </a:ln>
        </p:spPr>
      </p:pic>
      <p:sp>
        <p:nvSpPr>
          <p:cNvPr id="127" name="Google Shape;127;p22"/>
          <p:cNvSpPr/>
          <p:nvPr/>
        </p:nvSpPr>
        <p:spPr>
          <a:xfrm>
            <a:off x="540391" y="2087269"/>
            <a:ext cx="15747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265X400</a:t>
            </a:r>
            <a:endParaRPr>
              <a:solidFill>
                <a:schemeClr val="dk1"/>
              </a:solidFill>
            </a:endParaRPr>
          </a:p>
        </p:txBody>
      </p:sp>
      <p:sp>
        <p:nvSpPr>
          <p:cNvPr id="128" name="Google Shape;128;p22"/>
          <p:cNvSpPr/>
          <p:nvPr/>
        </p:nvSpPr>
        <p:spPr>
          <a:xfrm>
            <a:off x="2169345" y="1657520"/>
            <a:ext cx="1059900" cy="30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 name="Google Shape;129;p22"/>
          <p:cNvPicPr preferRelativeResize="0"/>
          <p:nvPr/>
        </p:nvPicPr>
        <p:blipFill>
          <a:blip r:embed="rId3">
            <a:alphaModFix/>
          </a:blip>
          <a:stretch>
            <a:fillRect/>
          </a:stretch>
        </p:blipFill>
        <p:spPr>
          <a:xfrm>
            <a:off x="3292608" y="1106588"/>
            <a:ext cx="1377331" cy="980680"/>
          </a:xfrm>
          <a:prstGeom prst="rect">
            <a:avLst/>
          </a:prstGeom>
          <a:noFill/>
          <a:ln>
            <a:noFill/>
          </a:ln>
        </p:spPr>
      </p:pic>
      <p:sp>
        <p:nvSpPr>
          <p:cNvPr id="130" name="Google Shape;130;p22"/>
          <p:cNvSpPr/>
          <p:nvPr/>
        </p:nvSpPr>
        <p:spPr>
          <a:xfrm>
            <a:off x="3292674" y="2087269"/>
            <a:ext cx="1377300" cy="3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224X224</a:t>
            </a:r>
            <a:endParaRPr>
              <a:solidFill>
                <a:schemeClr val="dk1"/>
              </a:solidFill>
            </a:endParaRPr>
          </a:p>
        </p:txBody>
      </p:sp>
      <p:sp>
        <p:nvSpPr>
          <p:cNvPr id="131" name="Google Shape;131;p22"/>
          <p:cNvSpPr/>
          <p:nvPr/>
        </p:nvSpPr>
        <p:spPr>
          <a:xfrm>
            <a:off x="4720241" y="1657520"/>
            <a:ext cx="1574700" cy="30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22"/>
          <p:cNvSpPr txBox="1"/>
          <p:nvPr>
            <p:ph type="ctrTitle"/>
          </p:nvPr>
        </p:nvSpPr>
        <p:spPr>
          <a:xfrm>
            <a:off x="671700" y="167200"/>
            <a:ext cx="7800600" cy="59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2800"/>
              <a:t>Image </a:t>
            </a:r>
            <a:r>
              <a:rPr b="1" lang="en" sz="2800"/>
              <a:t>Feature Extraction</a:t>
            </a:r>
            <a:endParaRPr/>
          </a:p>
        </p:txBody>
      </p:sp>
      <p:sp>
        <p:nvSpPr>
          <p:cNvPr id="133" name="Google Shape;133;p22"/>
          <p:cNvSpPr txBox="1"/>
          <p:nvPr/>
        </p:nvSpPr>
        <p:spPr>
          <a:xfrm>
            <a:off x="2109220" y="1837884"/>
            <a:ext cx="11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Resize </a:t>
            </a:r>
            <a:endParaRPr/>
          </a:p>
        </p:txBody>
      </p:sp>
      <p:sp>
        <p:nvSpPr>
          <p:cNvPr id="134" name="Google Shape;134;p22"/>
          <p:cNvSpPr txBox="1"/>
          <p:nvPr/>
        </p:nvSpPr>
        <p:spPr>
          <a:xfrm>
            <a:off x="4720241" y="1927801"/>
            <a:ext cx="1764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Passed to CNN Model where series of filters are applied on </a:t>
            </a:r>
            <a:r>
              <a:rPr lang="en"/>
              <a:t>the</a:t>
            </a:r>
            <a:r>
              <a:rPr lang="en"/>
              <a:t> image</a:t>
            </a:r>
            <a:endParaRPr/>
          </a:p>
          <a:p>
            <a:pPr indent="0" lvl="0" marL="0" rtl="0" algn="l">
              <a:spcBef>
                <a:spcPts val="0"/>
              </a:spcBef>
              <a:spcAft>
                <a:spcPts val="0"/>
              </a:spcAft>
              <a:buNone/>
            </a:pPr>
            <a:r>
              <a:t/>
            </a:r>
            <a:endParaRPr/>
          </a:p>
        </p:txBody>
      </p:sp>
      <p:sp>
        <p:nvSpPr>
          <p:cNvPr id="135" name="Google Shape;135;p22"/>
          <p:cNvSpPr/>
          <p:nvPr/>
        </p:nvSpPr>
        <p:spPr>
          <a:xfrm>
            <a:off x="6603549" y="2320579"/>
            <a:ext cx="390300" cy="805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2"/>
          <p:cNvSpPr txBox="1"/>
          <p:nvPr/>
        </p:nvSpPr>
        <p:spPr>
          <a:xfrm>
            <a:off x="6958465" y="2423826"/>
            <a:ext cx="164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Passed through p</a:t>
            </a:r>
            <a:r>
              <a:rPr lang="en"/>
              <a:t>ooling layers</a:t>
            </a:r>
            <a:endParaRPr/>
          </a:p>
        </p:txBody>
      </p:sp>
      <p:sp>
        <p:nvSpPr>
          <p:cNvPr id="137" name="Google Shape;137;p22"/>
          <p:cNvSpPr/>
          <p:nvPr/>
        </p:nvSpPr>
        <p:spPr>
          <a:xfrm>
            <a:off x="6445704" y="1106588"/>
            <a:ext cx="1447200" cy="109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Features map of the Image</a:t>
            </a:r>
            <a:endParaRPr/>
          </a:p>
        </p:txBody>
      </p:sp>
      <p:sp>
        <p:nvSpPr>
          <p:cNvPr id="138" name="Google Shape;138;p22"/>
          <p:cNvSpPr/>
          <p:nvPr/>
        </p:nvSpPr>
        <p:spPr>
          <a:xfrm>
            <a:off x="4998425" y="3353775"/>
            <a:ext cx="1462200" cy="395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2"/>
          <p:cNvSpPr/>
          <p:nvPr/>
        </p:nvSpPr>
        <p:spPr>
          <a:xfrm>
            <a:off x="6512833" y="3197797"/>
            <a:ext cx="1447200" cy="109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Reduced Size f</a:t>
            </a:r>
            <a:r>
              <a:rPr lang="en" sz="1100">
                <a:solidFill>
                  <a:schemeClr val="dk1"/>
                </a:solidFill>
                <a:highlight>
                  <a:srgbClr val="FFFFFF"/>
                </a:highlight>
              </a:rPr>
              <a:t>eatures map of the Image</a:t>
            </a:r>
            <a:endParaRPr/>
          </a:p>
        </p:txBody>
      </p:sp>
      <p:sp>
        <p:nvSpPr>
          <p:cNvPr id="140" name="Google Shape;140;p22"/>
          <p:cNvSpPr txBox="1"/>
          <p:nvPr/>
        </p:nvSpPr>
        <p:spPr>
          <a:xfrm>
            <a:off x="5156997" y="3666006"/>
            <a:ext cx="1462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Flattened as a single vector and passed to fully connected n/w</a:t>
            </a:r>
            <a:endParaRPr/>
          </a:p>
          <a:p>
            <a:pPr indent="0" lvl="0" marL="0" rtl="0" algn="l">
              <a:spcBef>
                <a:spcPts val="0"/>
              </a:spcBef>
              <a:spcAft>
                <a:spcPts val="0"/>
              </a:spcAft>
              <a:buNone/>
            </a:pPr>
            <a:r>
              <a:t/>
            </a:r>
            <a:endParaRPr/>
          </a:p>
        </p:txBody>
      </p:sp>
      <p:sp>
        <p:nvSpPr>
          <p:cNvPr id="141" name="Google Shape;141;p22"/>
          <p:cNvSpPr/>
          <p:nvPr/>
        </p:nvSpPr>
        <p:spPr>
          <a:xfrm>
            <a:off x="3424906" y="3257546"/>
            <a:ext cx="1447200" cy="109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Features map of the Image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ctrTitle"/>
          </p:nvPr>
        </p:nvSpPr>
        <p:spPr>
          <a:xfrm>
            <a:off x="671700" y="167175"/>
            <a:ext cx="7800600" cy="59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2800"/>
              <a:t>Text Feature Extraction</a:t>
            </a:r>
            <a:endParaRPr b="1" sz="2800"/>
          </a:p>
        </p:txBody>
      </p:sp>
      <p:sp>
        <p:nvSpPr>
          <p:cNvPr id="147" name="Google Shape;147;p23"/>
          <p:cNvSpPr/>
          <p:nvPr/>
        </p:nvSpPr>
        <p:spPr>
          <a:xfrm>
            <a:off x="791375" y="854250"/>
            <a:ext cx="1559400" cy="7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i love everything and everybody ! except for squirrels i hate ‘squirrels’.</a:t>
            </a:r>
            <a:endParaRPr/>
          </a:p>
        </p:txBody>
      </p:sp>
      <p:sp>
        <p:nvSpPr>
          <p:cNvPr id="148" name="Google Shape;148;p23"/>
          <p:cNvSpPr/>
          <p:nvPr/>
        </p:nvSpPr>
        <p:spPr>
          <a:xfrm>
            <a:off x="2393813" y="1118879"/>
            <a:ext cx="1336200" cy="26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3"/>
          <p:cNvSpPr/>
          <p:nvPr/>
        </p:nvSpPr>
        <p:spPr>
          <a:xfrm>
            <a:off x="3757807" y="854250"/>
            <a:ext cx="1559400" cy="7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i love everything and everybody except for squirrels i hate squirrels</a:t>
            </a:r>
            <a:endParaRPr/>
          </a:p>
        </p:txBody>
      </p:sp>
      <p:sp>
        <p:nvSpPr>
          <p:cNvPr id="150" name="Google Shape;150;p23"/>
          <p:cNvSpPr txBox="1"/>
          <p:nvPr/>
        </p:nvSpPr>
        <p:spPr>
          <a:xfrm>
            <a:off x="2471865" y="1255191"/>
            <a:ext cx="10989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Normalize Text</a:t>
            </a:r>
            <a:endParaRPr/>
          </a:p>
        </p:txBody>
      </p:sp>
      <p:sp>
        <p:nvSpPr>
          <p:cNvPr id="151" name="Google Shape;151;p23"/>
          <p:cNvSpPr/>
          <p:nvPr/>
        </p:nvSpPr>
        <p:spPr>
          <a:xfrm>
            <a:off x="5370962" y="1118879"/>
            <a:ext cx="1293300" cy="26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3"/>
          <p:cNvSpPr txBox="1"/>
          <p:nvPr/>
        </p:nvSpPr>
        <p:spPr>
          <a:xfrm>
            <a:off x="5438297" y="1255191"/>
            <a:ext cx="10989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Remove Stopwords</a:t>
            </a:r>
            <a:endParaRPr/>
          </a:p>
          <a:p>
            <a:pPr indent="0" lvl="0" marL="0" rtl="0" algn="l">
              <a:spcBef>
                <a:spcPts val="0"/>
              </a:spcBef>
              <a:spcAft>
                <a:spcPts val="0"/>
              </a:spcAft>
              <a:buNone/>
            </a:pPr>
            <a:r>
              <a:t/>
            </a:r>
            <a:endParaRPr/>
          </a:p>
        </p:txBody>
      </p:sp>
      <p:sp>
        <p:nvSpPr>
          <p:cNvPr id="153" name="Google Shape;153;p23"/>
          <p:cNvSpPr/>
          <p:nvPr/>
        </p:nvSpPr>
        <p:spPr>
          <a:xfrm>
            <a:off x="6724240" y="854250"/>
            <a:ext cx="1559400" cy="7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love everything everybody except squirrels hate squirrels</a:t>
            </a:r>
            <a:endParaRPr/>
          </a:p>
        </p:txBody>
      </p:sp>
      <p:sp>
        <p:nvSpPr>
          <p:cNvPr id="154" name="Google Shape;154;p23"/>
          <p:cNvSpPr/>
          <p:nvPr/>
        </p:nvSpPr>
        <p:spPr>
          <a:xfrm>
            <a:off x="7392900" y="1676366"/>
            <a:ext cx="333000" cy="979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3"/>
          <p:cNvSpPr/>
          <p:nvPr/>
        </p:nvSpPr>
        <p:spPr>
          <a:xfrm>
            <a:off x="6793227" y="2704648"/>
            <a:ext cx="1559400" cy="7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a:t>
            </a:r>
            <a:r>
              <a:rPr lang="en" sz="1100">
                <a:solidFill>
                  <a:schemeClr val="dk1"/>
                </a:solidFill>
                <a:highlight>
                  <a:srgbClr val="FFFFFF"/>
                </a:highlight>
              </a:rPr>
              <a:t>love” “everything” “everybody” “except” “hate” “squirrels”</a:t>
            </a:r>
            <a:endParaRPr/>
          </a:p>
        </p:txBody>
      </p:sp>
      <p:sp>
        <p:nvSpPr>
          <p:cNvPr id="156" name="Google Shape;156;p23"/>
          <p:cNvSpPr txBox="1"/>
          <p:nvPr/>
        </p:nvSpPr>
        <p:spPr>
          <a:xfrm>
            <a:off x="6259000" y="1951175"/>
            <a:ext cx="12447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Tokenization</a:t>
            </a:r>
            <a:endParaRPr/>
          </a:p>
        </p:txBody>
      </p:sp>
      <p:sp>
        <p:nvSpPr>
          <p:cNvPr id="157" name="Google Shape;157;p23"/>
          <p:cNvSpPr/>
          <p:nvPr/>
        </p:nvSpPr>
        <p:spPr>
          <a:xfrm>
            <a:off x="5509423" y="2937688"/>
            <a:ext cx="1244700" cy="261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3"/>
          <p:cNvSpPr/>
          <p:nvPr/>
        </p:nvSpPr>
        <p:spPr>
          <a:xfrm>
            <a:off x="3927356" y="2680443"/>
            <a:ext cx="1559400" cy="7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Each token will be now mapped to vector representation.</a:t>
            </a:r>
            <a:endParaRPr/>
          </a:p>
        </p:txBody>
      </p:sp>
      <p:sp>
        <p:nvSpPr>
          <p:cNvPr id="159" name="Google Shape;159;p23"/>
          <p:cNvSpPr txBox="1"/>
          <p:nvPr/>
        </p:nvSpPr>
        <p:spPr>
          <a:xfrm>
            <a:off x="5626427" y="3259575"/>
            <a:ext cx="1166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Embedding</a:t>
            </a:r>
            <a:endParaRPr/>
          </a:p>
          <a:p>
            <a:pPr indent="0" lvl="0" marL="0" rtl="0" algn="l">
              <a:spcBef>
                <a:spcPts val="0"/>
              </a:spcBef>
              <a:spcAft>
                <a:spcPts val="0"/>
              </a:spcAft>
              <a:buNone/>
            </a:pPr>
            <a:r>
              <a:t/>
            </a:r>
            <a:endParaRPr/>
          </a:p>
        </p:txBody>
      </p:sp>
      <p:sp>
        <p:nvSpPr>
          <p:cNvPr id="160" name="Google Shape;160;p23"/>
          <p:cNvSpPr/>
          <p:nvPr/>
        </p:nvSpPr>
        <p:spPr>
          <a:xfrm>
            <a:off x="791375" y="2642968"/>
            <a:ext cx="1559400" cy="7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Features map of the text</a:t>
            </a:r>
            <a:endParaRPr/>
          </a:p>
        </p:txBody>
      </p:sp>
      <p:sp>
        <p:nvSpPr>
          <p:cNvPr id="161" name="Google Shape;161;p23"/>
          <p:cNvSpPr/>
          <p:nvPr/>
        </p:nvSpPr>
        <p:spPr>
          <a:xfrm>
            <a:off x="2402879" y="2937688"/>
            <a:ext cx="1384800" cy="261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3"/>
          <p:cNvSpPr txBox="1"/>
          <p:nvPr/>
        </p:nvSpPr>
        <p:spPr>
          <a:xfrm>
            <a:off x="2420260" y="3149582"/>
            <a:ext cx="155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These sequence of vectors now passed into an fasttext model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ctrTitle"/>
          </p:nvPr>
        </p:nvSpPr>
        <p:spPr>
          <a:xfrm>
            <a:off x="311700" y="189300"/>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800"/>
              <a:t>Fusion</a:t>
            </a:r>
            <a:endParaRPr b="1" sz="2800"/>
          </a:p>
        </p:txBody>
      </p:sp>
      <p:sp>
        <p:nvSpPr>
          <p:cNvPr id="168" name="Google Shape;168;p24"/>
          <p:cNvSpPr/>
          <p:nvPr/>
        </p:nvSpPr>
        <p:spPr>
          <a:xfrm>
            <a:off x="569050" y="1279850"/>
            <a:ext cx="1518000" cy="11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Features map of the text</a:t>
            </a:r>
            <a:endParaRPr/>
          </a:p>
        </p:txBody>
      </p:sp>
      <p:sp>
        <p:nvSpPr>
          <p:cNvPr id="169" name="Google Shape;169;p24"/>
          <p:cNvSpPr/>
          <p:nvPr/>
        </p:nvSpPr>
        <p:spPr>
          <a:xfrm>
            <a:off x="3328070" y="1281610"/>
            <a:ext cx="1518000" cy="116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Features map of the Image</a:t>
            </a:r>
            <a:endParaRPr/>
          </a:p>
        </p:txBody>
      </p:sp>
      <p:sp>
        <p:nvSpPr>
          <p:cNvPr id="170" name="Google Shape;170;p24"/>
          <p:cNvSpPr txBox="1"/>
          <p:nvPr/>
        </p:nvSpPr>
        <p:spPr>
          <a:xfrm>
            <a:off x="2353055" y="1386280"/>
            <a:ext cx="1003200" cy="11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700"/>
              <a:t>X</a:t>
            </a:r>
            <a:endParaRPr sz="6000"/>
          </a:p>
        </p:txBody>
      </p:sp>
      <p:sp>
        <p:nvSpPr>
          <p:cNvPr id="171" name="Google Shape;171;p24"/>
          <p:cNvSpPr/>
          <p:nvPr/>
        </p:nvSpPr>
        <p:spPr>
          <a:xfrm>
            <a:off x="5037759" y="1568629"/>
            <a:ext cx="1561500" cy="42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4"/>
          <p:cNvSpPr/>
          <p:nvPr/>
        </p:nvSpPr>
        <p:spPr>
          <a:xfrm>
            <a:off x="6778219" y="1281610"/>
            <a:ext cx="1518000" cy="116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Combined f</a:t>
            </a:r>
            <a:r>
              <a:rPr lang="en" sz="1100">
                <a:solidFill>
                  <a:schemeClr val="dk1"/>
                </a:solidFill>
                <a:highlight>
                  <a:srgbClr val="FFFFFF"/>
                </a:highlight>
              </a:rPr>
              <a:t>eatures map of both image and </a:t>
            </a:r>
            <a:r>
              <a:rPr lang="en" sz="1100">
                <a:solidFill>
                  <a:schemeClr val="dk1"/>
                </a:solidFill>
                <a:highlight>
                  <a:srgbClr val="FFFFFF"/>
                </a:highlight>
              </a:rPr>
              <a:t>the</a:t>
            </a:r>
            <a:r>
              <a:rPr lang="en" sz="1100">
                <a:solidFill>
                  <a:schemeClr val="dk1"/>
                </a:solidFill>
                <a:highlight>
                  <a:srgbClr val="FFFFFF"/>
                </a:highlight>
              </a:rPr>
              <a:t> text</a:t>
            </a:r>
            <a:endParaRPr/>
          </a:p>
        </p:txBody>
      </p:sp>
      <p:sp>
        <p:nvSpPr>
          <p:cNvPr id="173" name="Google Shape;173;p24"/>
          <p:cNvSpPr txBox="1"/>
          <p:nvPr/>
        </p:nvSpPr>
        <p:spPr>
          <a:xfrm>
            <a:off x="5175555" y="1833038"/>
            <a:ext cx="1423800" cy="8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Element wise addition</a:t>
            </a:r>
            <a:endParaRPr/>
          </a:p>
        </p:txBody>
      </p:sp>
      <p:sp>
        <p:nvSpPr>
          <p:cNvPr id="174" name="Google Shape;174;p24"/>
          <p:cNvSpPr/>
          <p:nvPr/>
        </p:nvSpPr>
        <p:spPr>
          <a:xfrm rot="10800000">
            <a:off x="5881543" y="2496413"/>
            <a:ext cx="1836000" cy="1120200"/>
          </a:xfrm>
          <a:prstGeom prst="bentArrow">
            <a:avLst>
              <a:gd fmla="val 25000" name="adj1"/>
              <a:gd fmla="val 2364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4"/>
          <p:cNvSpPr/>
          <p:nvPr/>
        </p:nvSpPr>
        <p:spPr>
          <a:xfrm>
            <a:off x="4243415" y="2942243"/>
            <a:ext cx="1518000" cy="116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rPr>
              <a:t>Final</a:t>
            </a:r>
            <a:endParaRPr sz="1100">
              <a:solidFill>
                <a:schemeClr val="dk1"/>
              </a:solidFill>
              <a:highlight>
                <a:srgbClr val="FFFFFF"/>
              </a:highlight>
            </a:endParaRPr>
          </a:p>
          <a:p>
            <a:pPr indent="0" lvl="0" marL="0" rtl="0" algn="l">
              <a:lnSpc>
                <a:spcPct val="115000"/>
              </a:lnSpc>
              <a:spcBef>
                <a:spcPts val="0"/>
              </a:spcBef>
              <a:spcAft>
                <a:spcPts val="0"/>
              </a:spcAft>
              <a:buNone/>
            </a:pPr>
            <a:r>
              <a:rPr lang="en" sz="1100">
                <a:solidFill>
                  <a:schemeClr val="dk1"/>
                </a:solidFill>
                <a:highlight>
                  <a:srgbClr val="FFFFFF"/>
                </a:highlight>
              </a:rPr>
              <a:t>Combined </a:t>
            </a:r>
            <a:r>
              <a:rPr lang="en" sz="1100">
                <a:solidFill>
                  <a:schemeClr val="dk1"/>
                </a:solidFill>
                <a:highlight>
                  <a:srgbClr val="FFFFFF"/>
                </a:highlight>
              </a:rPr>
              <a:t>features map of both image and the text</a:t>
            </a:r>
            <a:endParaRPr/>
          </a:p>
        </p:txBody>
      </p:sp>
      <p:sp>
        <p:nvSpPr>
          <p:cNvPr id="176" name="Google Shape;176;p24"/>
          <p:cNvSpPr txBox="1"/>
          <p:nvPr/>
        </p:nvSpPr>
        <p:spPr>
          <a:xfrm>
            <a:off x="5860540" y="3616613"/>
            <a:ext cx="271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 passing the above </a:t>
            </a:r>
            <a:r>
              <a:rPr lang="en"/>
              <a:t>feature</a:t>
            </a:r>
            <a:r>
              <a:rPr lang="en"/>
              <a:t> map as input to further layers to highlight important combinations of features and suppress less important ones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p:nvPr/>
        </p:nvSpPr>
        <p:spPr>
          <a:xfrm>
            <a:off x="538988" y="3316113"/>
            <a:ext cx="1282500" cy="470700"/>
          </a:xfrm>
          <a:prstGeom prst="ellipse">
            <a:avLst/>
          </a:prstGeom>
          <a:solidFill>
            <a:srgbClr val="FFFF80"/>
          </a:solidFill>
          <a:ln cap="flat" cmpd="sng" w="9525">
            <a:solidFill>
              <a:srgbClr val="FFFF8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182" name="Google Shape;182;p25"/>
          <p:cNvSpPr/>
          <p:nvPr/>
        </p:nvSpPr>
        <p:spPr>
          <a:xfrm>
            <a:off x="4716889" y="3031624"/>
            <a:ext cx="1282500" cy="1176600"/>
          </a:xfrm>
          <a:prstGeom prst="ellipse">
            <a:avLst/>
          </a:prstGeom>
          <a:solidFill>
            <a:srgbClr val="F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 Text </a:t>
            </a:r>
            <a:endParaRPr/>
          </a:p>
          <a:p>
            <a:pPr indent="0" lvl="0" marL="0" rtl="0" algn="ctr">
              <a:spcBef>
                <a:spcPts val="0"/>
              </a:spcBef>
              <a:spcAft>
                <a:spcPts val="0"/>
              </a:spcAft>
              <a:buNone/>
            </a:pPr>
            <a:r>
              <a:rPr lang="en"/>
              <a:t>feature fusion</a:t>
            </a:r>
            <a:endParaRPr/>
          </a:p>
        </p:txBody>
      </p:sp>
      <p:sp>
        <p:nvSpPr>
          <p:cNvPr id="183" name="Google Shape;183;p25"/>
          <p:cNvSpPr/>
          <p:nvPr/>
        </p:nvSpPr>
        <p:spPr>
          <a:xfrm>
            <a:off x="2375813" y="2997813"/>
            <a:ext cx="1592400" cy="470700"/>
          </a:xfrm>
          <a:prstGeom prst="rect">
            <a:avLst/>
          </a:prstGeom>
          <a:solidFill>
            <a:srgbClr val="FFFF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 feature extraction</a:t>
            </a:r>
            <a:endParaRPr/>
          </a:p>
        </p:txBody>
      </p:sp>
      <p:sp>
        <p:nvSpPr>
          <p:cNvPr id="184" name="Google Shape;184;p25"/>
          <p:cNvSpPr/>
          <p:nvPr/>
        </p:nvSpPr>
        <p:spPr>
          <a:xfrm>
            <a:off x="2375813" y="3732568"/>
            <a:ext cx="1592400" cy="470700"/>
          </a:xfrm>
          <a:prstGeom prst="rect">
            <a:avLst/>
          </a:prstGeom>
          <a:solidFill>
            <a:srgbClr val="B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 feature extraction</a:t>
            </a:r>
            <a:endParaRPr/>
          </a:p>
        </p:txBody>
      </p:sp>
      <p:sp>
        <p:nvSpPr>
          <p:cNvPr id="185" name="Google Shape;185;p25"/>
          <p:cNvSpPr/>
          <p:nvPr/>
        </p:nvSpPr>
        <p:spPr>
          <a:xfrm>
            <a:off x="6533115" y="3014740"/>
            <a:ext cx="951300" cy="1210200"/>
          </a:xfrm>
          <a:prstGeom prst="rect">
            <a:avLst/>
          </a:prstGeom>
          <a:solidFill>
            <a:srgbClr val="FFBE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Classifier</a:t>
            </a:r>
            <a:endParaRPr/>
          </a:p>
        </p:txBody>
      </p:sp>
      <p:cxnSp>
        <p:nvCxnSpPr>
          <p:cNvPr id="186" name="Google Shape;186;p25"/>
          <p:cNvCxnSpPr/>
          <p:nvPr/>
        </p:nvCxnSpPr>
        <p:spPr>
          <a:xfrm>
            <a:off x="3967862" y="3081477"/>
            <a:ext cx="748800" cy="387000"/>
          </a:xfrm>
          <a:prstGeom prst="curvedConnector3">
            <a:avLst>
              <a:gd fmla="val 50000" name="adj1"/>
            </a:avLst>
          </a:prstGeom>
          <a:noFill/>
          <a:ln cap="flat" cmpd="sng" w="9525">
            <a:solidFill>
              <a:schemeClr val="dk1"/>
            </a:solidFill>
            <a:prstDash val="solid"/>
            <a:round/>
            <a:headEnd len="med" w="med" type="none"/>
            <a:tailEnd len="med" w="med" type="triangle"/>
          </a:ln>
        </p:spPr>
      </p:cxnSp>
      <p:cxnSp>
        <p:nvCxnSpPr>
          <p:cNvPr id="187" name="Google Shape;187;p25"/>
          <p:cNvCxnSpPr/>
          <p:nvPr/>
        </p:nvCxnSpPr>
        <p:spPr>
          <a:xfrm flipH="1" rot="10800000">
            <a:off x="3967331" y="3732619"/>
            <a:ext cx="748800" cy="348000"/>
          </a:xfrm>
          <a:prstGeom prst="curvedConnector3">
            <a:avLst>
              <a:gd fmla="val 50000" name="adj1"/>
            </a:avLst>
          </a:prstGeom>
          <a:noFill/>
          <a:ln cap="flat" cmpd="sng" w="9525">
            <a:solidFill>
              <a:schemeClr val="dk1"/>
            </a:solidFill>
            <a:prstDash val="solid"/>
            <a:round/>
            <a:headEnd len="med" w="med" type="none"/>
            <a:tailEnd len="med" w="med" type="triangle"/>
          </a:ln>
        </p:spPr>
      </p:cxnSp>
      <p:cxnSp>
        <p:nvCxnSpPr>
          <p:cNvPr id="188" name="Google Shape;188;p25"/>
          <p:cNvCxnSpPr>
            <a:stCxn id="182" idx="6"/>
            <a:endCxn id="185" idx="1"/>
          </p:cNvCxnSpPr>
          <p:nvPr/>
        </p:nvCxnSpPr>
        <p:spPr>
          <a:xfrm>
            <a:off x="5999389" y="3619924"/>
            <a:ext cx="533700" cy="0"/>
          </a:xfrm>
          <a:prstGeom prst="straightConnector1">
            <a:avLst/>
          </a:prstGeom>
          <a:noFill/>
          <a:ln cap="flat" cmpd="sng" w="9525">
            <a:solidFill>
              <a:schemeClr val="dk1"/>
            </a:solidFill>
            <a:prstDash val="solid"/>
            <a:round/>
            <a:headEnd len="med" w="med" type="none"/>
            <a:tailEnd len="med" w="med" type="triangle"/>
          </a:ln>
        </p:spPr>
      </p:cxnSp>
      <p:cxnSp>
        <p:nvCxnSpPr>
          <p:cNvPr id="189" name="Google Shape;189;p25"/>
          <p:cNvCxnSpPr>
            <a:stCxn id="181" idx="6"/>
            <a:endCxn id="183" idx="1"/>
          </p:cNvCxnSpPr>
          <p:nvPr/>
        </p:nvCxnSpPr>
        <p:spPr>
          <a:xfrm flipH="1" rot="10800000">
            <a:off x="1821488" y="3233163"/>
            <a:ext cx="554400" cy="318300"/>
          </a:xfrm>
          <a:prstGeom prst="straightConnector1">
            <a:avLst/>
          </a:prstGeom>
          <a:noFill/>
          <a:ln cap="flat" cmpd="sng" w="9525">
            <a:solidFill>
              <a:schemeClr val="dk1"/>
            </a:solidFill>
            <a:prstDash val="solid"/>
            <a:round/>
            <a:headEnd len="med" w="med" type="none"/>
            <a:tailEnd len="med" w="med" type="triangle"/>
          </a:ln>
        </p:spPr>
      </p:cxnSp>
      <p:cxnSp>
        <p:nvCxnSpPr>
          <p:cNvPr id="190" name="Google Shape;190;p25"/>
          <p:cNvCxnSpPr>
            <a:stCxn id="181" idx="6"/>
            <a:endCxn id="184" idx="1"/>
          </p:cNvCxnSpPr>
          <p:nvPr/>
        </p:nvCxnSpPr>
        <p:spPr>
          <a:xfrm>
            <a:off x="1821488" y="3551463"/>
            <a:ext cx="554400" cy="416400"/>
          </a:xfrm>
          <a:prstGeom prst="straightConnector1">
            <a:avLst/>
          </a:prstGeom>
          <a:noFill/>
          <a:ln cap="flat" cmpd="sng" w="9525">
            <a:solidFill>
              <a:schemeClr val="dk1"/>
            </a:solidFill>
            <a:prstDash val="solid"/>
            <a:round/>
            <a:headEnd len="med" w="med" type="none"/>
            <a:tailEnd len="med" w="med" type="triangle"/>
          </a:ln>
        </p:spPr>
      </p:cxnSp>
      <p:sp>
        <p:nvSpPr>
          <p:cNvPr id="191" name="Google Shape;191;p25"/>
          <p:cNvSpPr/>
          <p:nvPr/>
        </p:nvSpPr>
        <p:spPr>
          <a:xfrm>
            <a:off x="8117302" y="2963433"/>
            <a:ext cx="876300" cy="470700"/>
          </a:xfrm>
          <a:prstGeom prst="roundRect">
            <a:avLst>
              <a:gd fmla="val 16667" name="adj"/>
            </a:avLst>
          </a:prstGeom>
          <a:solidFill>
            <a:srgbClr val="BEF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Hateful</a:t>
            </a:r>
            <a:endParaRPr/>
          </a:p>
        </p:txBody>
      </p:sp>
      <p:sp>
        <p:nvSpPr>
          <p:cNvPr id="192" name="Google Shape;192;p25"/>
          <p:cNvSpPr/>
          <p:nvPr/>
        </p:nvSpPr>
        <p:spPr>
          <a:xfrm>
            <a:off x="8117302" y="3817333"/>
            <a:ext cx="876300" cy="470700"/>
          </a:xfrm>
          <a:prstGeom prst="roundRect">
            <a:avLst>
              <a:gd fmla="val 16667" name="adj"/>
            </a:avLst>
          </a:prstGeom>
          <a:solidFill>
            <a:srgbClr val="BEF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Benign</a:t>
            </a:r>
            <a:endParaRPr/>
          </a:p>
        </p:txBody>
      </p:sp>
      <p:cxnSp>
        <p:nvCxnSpPr>
          <p:cNvPr id="193" name="Google Shape;193;p25"/>
          <p:cNvCxnSpPr>
            <a:stCxn id="185" idx="3"/>
            <a:endCxn id="191" idx="1"/>
          </p:cNvCxnSpPr>
          <p:nvPr/>
        </p:nvCxnSpPr>
        <p:spPr>
          <a:xfrm flipH="1" rot="10800000">
            <a:off x="7484415" y="3198640"/>
            <a:ext cx="633000" cy="421200"/>
          </a:xfrm>
          <a:prstGeom prst="straightConnector1">
            <a:avLst/>
          </a:prstGeom>
          <a:noFill/>
          <a:ln cap="flat" cmpd="sng" w="9525">
            <a:solidFill>
              <a:schemeClr val="dk1"/>
            </a:solidFill>
            <a:prstDash val="solid"/>
            <a:round/>
            <a:headEnd len="med" w="med" type="none"/>
            <a:tailEnd len="med" w="med" type="triangle"/>
          </a:ln>
        </p:spPr>
      </p:cxnSp>
      <p:cxnSp>
        <p:nvCxnSpPr>
          <p:cNvPr id="194" name="Google Shape;194;p25"/>
          <p:cNvCxnSpPr>
            <a:stCxn id="185" idx="3"/>
            <a:endCxn id="192" idx="1"/>
          </p:cNvCxnSpPr>
          <p:nvPr/>
        </p:nvCxnSpPr>
        <p:spPr>
          <a:xfrm>
            <a:off x="7484415" y="3619840"/>
            <a:ext cx="633000" cy="432900"/>
          </a:xfrm>
          <a:prstGeom prst="straightConnector1">
            <a:avLst/>
          </a:prstGeom>
          <a:noFill/>
          <a:ln cap="flat" cmpd="sng" w="9525">
            <a:solidFill>
              <a:schemeClr val="dk1"/>
            </a:solidFill>
            <a:prstDash val="solid"/>
            <a:round/>
            <a:headEnd len="med" w="med" type="none"/>
            <a:tailEnd len="med" w="med" type="triangle"/>
          </a:ln>
        </p:spPr>
      </p:cxnSp>
      <p:sp>
        <p:nvSpPr>
          <p:cNvPr id="195" name="Google Shape;195;p25"/>
          <p:cNvSpPr/>
          <p:nvPr/>
        </p:nvSpPr>
        <p:spPr>
          <a:xfrm>
            <a:off x="538988" y="1182513"/>
            <a:ext cx="1282500" cy="470700"/>
          </a:xfrm>
          <a:prstGeom prst="ellipse">
            <a:avLst/>
          </a:prstGeom>
          <a:solidFill>
            <a:srgbClr val="FFFF80"/>
          </a:solidFill>
          <a:ln cap="flat" cmpd="sng" w="9525">
            <a:solidFill>
              <a:srgbClr val="FFFF8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196" name="Google Shape;196;p25"/>
          <p:cNvSpPr/>
          <p:nvPr/>
        </p:nvSpPr>
        <p:spPr>
          <a:xfrm>
            <a:off x="2375813" y="864213"/>
            <a:ext cx="1592400" cy="470700"/>
          </a:xfrm>
          <a:prstGeom prst="rect">
            <a:avLst/>
          </a:prstGeom>
          <a:solidFill>
            <a:srgbClr val="FFFF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 feature extraction</a:t>
            </a:r>
            <a:endParaRPr/>
          </a:p>
        </p:txBody>
      </p:sp>
      <p:sp>
        <p:nvSpPr>
          <p:cNvPr id="197" name="Google Shape;197;p25"/>
          <p:cNvSpPr/>
          <p:nvPr/>
        </p:nvSpPr>
        <p:spPr>
          <a:xfrm>
            <a:off x="2375813" y="1598968"/>
            <a:ext cx="1592400" cy="470700"/>
          </a:xfrm>
          <a:prstGeom prst="rect">
            <a:avLst/>
          </a:prstGeom>
          <a:solidFill>
            <a:srgbClr val="B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 feature extraction</a:t>
            </a:r>
            <a:endParaRPr/>
          </a:p>
        </p:txBody>
      </p:sp>
      <p:sp>
        <p:nvSpPr>
          <p:cNvPr id="198" name="Google Shape;198;p25"/>
          <p:cNvSpPr/>
          <p:nvPr/>
        </p:nvSpPr>
        <p:spPr>
          <a:xfrm>
            <a:off x="4406900" y="864225"/>
            <a:ext cx="1592400" cy="470700"/>
          </a:xfrm>
          <a:prstGeom prst="rect">
            <a:avLst/>
          </a:prstGeom>
          <a:solidFill>
            <a:srgbClr val="FFBE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Classifier</a:t>
            </a:r>
            <a:endParaRPr/>
          </a:p>
        </p:txBody>
      </p:sp>
      <p:cxnSp>
        <p:nvCxnSpPr>
          <p:cNvPr id="199" name="Google Shape;199;p25"/>
          <p:cNvCxnSpPr>
            <a:endCxn id="200" idx="2"/>
          </p:cNvCxnSpPr>
          <p:nvPr/>
        </p:nvCxnSpPr>
        <p:spPr>
          <a:xfrm>
            <a:off x="5999300" y="1099575"/>
            <a:ext cx="329400" cy="318300"/>
          </a:xfrm>
          <a:prstGeom prst="curvedConnector3">
            <a:avLst>
              <a:gd fmla="val 72055" name="adj1"/>
            </a:avLst>
          </a:prstGeom>
          <a:noFill/>
          <a:ln cap="flat" cmpd="sng" w="9525">
            <a:solidFill>
              <a:schemeClr val="dk1"/>
            </a:solidFill>
            <a:prstDash val="solid"/>
            <a:round/>
            <a:headEnd len="med" w="med" type="none"/>
            <a:tailEnd len="med" w="med" type="triangle"/>
          </a:ln>
        </p:spPr>
      </p:cxnSp>
      <p:cxnSp>
        <p:nvCxnSpPr>
          <p:cNvPr id="201" name="Google Shape;201;p25"/>
          <p:cNvCxnSpPr>
            <a:stCxn id="195" idx="6"/>
            <a:endCxn id="196" idx="1"/>
          </p:cNvCxnSpPr>
          <p:nvPr/>
        </p:nvCxnSpPr>
        <p:spPr>
          <a:xfrm flipH="1" rot="10800000">
            <a:off x="1821488" y="1099563"/>
            <a:ext cx="554400" cy="318300"/>
          </a:xfrm>
          <a:prstGeom prst="straightConnector1">
            <a:avLst/>
          </a:prstGeom>
          <a:noFill/>
          <a:ln cap="flat" cmpd="sng" w="9525">
            <a:solidFill>
              <a:schemeClr val="dk1"/>
            </a:solidFill>
            <a:prstDash val="solid"/>
            <a:round/>
            <a:headEnd len="med" w="med" type="none"/>
            <a:tailEnd len="med" w="med" type="triangle"/>
          </a:ln>
        </p:spPr>
      </p:cxnSp>
      <p:cxnSp>
        <p:nvCxnSpPr>
          <p:cNvPr id="202" name="Google Shape;202;p25"/>
          <p:cNvCxnSpPr>
            <a:stCxn id="195" idx="6"/>
            <a:endCxn id="197" idx="1"/>
          </p:cNvCxnSpPr>
          <p:nvPr/>
        </p:nvCxnSpPr>
        <p:spPr>
          <a:xfrm>
            <a:off x="1821488" y="1417863"/>
            <a:ext cx="554400" cy="416400"/>
          </a:xfrm>
          <a:prstGeom prst="straightConnector1">
            <a:avLst/>
          </a:prstGeom>
          <a:noFill/>
          <a:ln cap="flat" cmpd="sng" w="9525">
            <a:solidFill>
              <a:schemeClr val="dk1"/>
            </a:solidFill>
            <a:prstDash val="solid"/>
            <a:round/>
            <a:headEnd len="med" w="med" type="none"/>
            <a:tailEnd len="med" w="med" type="triangle"/>
          </a:ln>
        </p:spPr>
      </p:cxnSp>
      <p:sp>
        <p:nvSpPr>
          <p:cNvPr id="203" name="Google Shape;203;p25"/>
          <p:cNvSpPr/>
          <p:nvPr/>
        </p:nvSpPr>
        <p:spPr>
          <a:xfrm>
            <a:off x="8117302" y="829833"/>
            <a:ext cx="876300" cy="470700"/>
          </a:xfrm>
          <a:prstGeom prst="roundRect">
            <a:avLst>
              <a:gd fmla="val 16667" name="adj"/>
            </a:avLst>
          </a:prstGeom>
          <a:solidFill>
            <a:srgbClr val="BEF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Hateful</a:t>
            </a:r>
            <a:endParaRPr/>
          </a:p>
        </p:txBody>
      </p:sp>
      <p:sp>
        <p:nvSpPr>
          <p:cNvPr id="204" name="Google Shape;204;p25"/>
          <p:cNvSpPr/>
          <p:nvPr/>
        </p:nvSpPr>
        <p:spPr>
          <a:xfrm>
            <a:off x="8117302" y="1683733"/>
            <a:ext cx="876300" cy="470700"/>
          </a:xfrm>
          <a:prstGeom prst="roundRect">
            <a:avLst>
              <a:gd fmla="val 16667" name="adj"/>
            </a:avLst>
          </a:prstGeom>
          <a:solidFill>
            <a:srgbClr val="BEF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Benign</a:t>
            </a:r>
            <a:endParaRPr/>
          </a:p>
        </p:txBody>
      </p:sp>
      <p:sp>
        <p:nvSpPr>
          <p:cNvPr id="205" name="Google Shape;205;p25"/>
          <p:cNvSpPr/>
          <p:nvPr/>
        </p:nvSpPr>
        <p:spPr>
          <a:xfrm>
            <a:off x="4406900" y="1598975"/>
            <a:ext cx="1592400" cy="470700"/>
          </a:xfrm>
          <a:prstGeom prst="rect">
            <a:avLst/>
          </a:prstGeom>
          <a:solidFill>
            <a:srgbClr val="FFBE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Classifier</a:t>
            </a:r>
            <a:endParaRPr/>
          </a:p>
        </p:txBody>
      </p:sp>
      <p:cxnSp>
        <p:nvCxnSpPr>
          <p:cNvPr id="206" name="Google Shape;206;p25"/>
          <p:cNvCxnSpPr>
            <a:stCxn id="196" idx="3"/>
            <a:endCxn id="198" idx="1"/>
          </p:cNvCxnSpPr>
          <p:nvPr/>
        </p:nvCxnSpPr>
        <p:spPr>
          <a:xfrm>
            <a:off x="3968213" y="1099563"/>
            <a:ext cx="438600" cy="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25"/>
          <p:cNvCxnSpPr>
            <a:stCxn id="197" idx="3"/>
            <a:endCxn id="205" idx="1"/>
          </p:cNvCxnSpPr>
          <p:nvPr/>
        </p:nvCxnSpPr>
        <p:spPr>
          <a:xfrm>
            <a:off x="3968213" y="1834318"/>
            <a:ext cx="438600" cy="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25"/>
          <p:cNvSpPr/>
          <p:nvPr/>
        </p:nvSpPr>
        <p:spPr>
          <a:xfrm>
            <a:off x="6328700" y="829575"/>
            <a:ext cx="1232400" cy="1176600"/>
          </a:xfrm>
          <a:prstGeom prst="ellipse">
            <a:avLst/>
          </a:prstGeom>
          <a:solidFill>
            <a:srgbClr val="F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 Text </a:t>
            </a:r>
            <a:endParaRPr/>
          </a:p>
          <a:p>
            <a:pPr indent="0" lvl="0" marL="0" rtl="0" algn="ctr">
              <a:spcBef>
                <a:spcPts val="0"/>
              </a:spcBef>
              <a:spcAft>
                <a:spcPts val="0"/>
              </a:spcAft>
              <a:buNone/>
            </a:pPr>
            <a:r>
              <a:rPr lang="en"/>
              <a:t>feature fusion</a:t>
            </a:r>
            <a:endParaRPr/>
          </a:p>
        </p:txBody>
      </p:sp>
      <p:cxnSp>
        <p:nvCxnSpPr>
          <p:cNvPr id="208" name="Google Shape;208;p25"/>
          <p:cNvCxnSpPr/>
          <p:nvPr/>
        </p:nvCxnSpPr>
        <p:spPr>
          <a:xfrm rot="-5400000">
            <a:off x="5951975" y="1525150"/>
            <a:ext cx="416400" cy="321600"/>
          </a:xfrm>
          <a:prstGeom prst="curvedConnector3">
            <a:avLst>
              <a:gd fmla="val 28062" name="adj1"/>
            </a:avLst>
          </a:prstGeom>
          <a:noFill/>
          <a:ln cap="flat" cmpd="sng" w="9525">
            <a:solidFill>
              <a:schemeClr val="dk1"/>
            </a:solidFill>
            <a:prstDash val="solid"/>
            <a:round/>
            <a:headEnd len="med" w="med" type="none"/>
            <a:tailEnd len="med" w="med" type="triangle"/>
          </a:ln>
        </p:spPr>
      </p:cxnSp>
      <p:cxnSp>
        <p:nvCxnSpPr>
          <p:cNvPr id="209" name="Google Shape;209;p25"/>
          <p:cNvCxnSpPr>
            <a:stCxn id="200" idx="6"/>
            <a:endCxn id="203" idx="1"/>
          </p:cNvCxnSpPr>
          <p:nvPr/>
        </p:nvCxnSpPr>
        <p:spPr>
          <a:xfrm flipH="1" rot="10800000">
            <a:off x="7561100" y="1065075"/>
            <a:ext cx="556200" cy="352800"/>
          </a:xfrm>
          <a:prstGeom prst="straightConnector1">
            <a:avLst/>
          </a:prstGeom>
          <a:noFill/>
          <a:ln cap="flat" cmpd="sng" w="9525">
            <a:solidFill>
              <a:schemeClr val="dk1"/>
            </a:solidFill>
            <a:prstDash val="solid"/>
            <a:round/>
            <a:headEnd len="med" w="med" type="none"/>
            <a:tailEnd len="med" w="med" type="triangle"/>
          </a:ln>
        </p:spPr>
      </p:cxnSp>
      <p:cxnSp>
        <p:nvCxnSpPr>
          <p:cNvPr id="210" name="Google Shape;210;p25"/>
          <p:cNvCxnSpPr>
            <a:stCxn id="200" idx="6"/>
            <a:endCxn id="204" idx="1"/>
          </p:cNvCxnSpPr>
          <p:nvPr/>
        </p:nvCxnSpPr>
        <p:spPr>
          <a:xfrm>
            <a:off x="7561100" y="1417875"/>
            <a:ext cx="556200" cy="501300"/>
          </a:xfrm>
          <a:prstGeom prst="straightConnector1">
            <a:avLst/>
          </a:prstGeom>
          <a:noFill/>
          <a:ln cap="flat" cmpd="sng" w="9525">
            <a:solidFill>
              <a:schemeClr val="dk1"/>
            </a:solidFill>
            <a:prstDash val="solid"/>
            <a:round/>
            <a:headEnd len="med" w="med" type="none"/>
            <a:tailEnd len="med" w="med" type="triangle"/>
          </a:ln>
        </p:spPr>
      </p:cxnSp>
      <p:sp>
        <p:nvSpPr>
          <p:cNvPr id="211" name="Google Shape;211;p25"/>
          <p:cNvSpPr txBox="1"/>
          <p:nvPr/>
        </p:nvSpPr>
        <p:spPr>
          <a:xfrm>
            <a:off x="539000" y="178225"/>
            <a:ext cx="369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verage"/>
                <a:ea typeface="Average"/>
                <a:cs typeface="Average"/>
                <a:sym typeface="Average"/>
              </a:rPr>
              <a:t>Late Fusion</a:t>
            </a:r>
            <a:endParaRPr sz="2000">
              <a:solidFill>
                <a:schemeClr val="dk1"/>
              </a:solidFill>
              <a:latin typeface="Average"/>
              <a:ea typeface="Average"/>
              <a:cs typeface="Average"/>
              <a:sym typeface="Average"/>
            </a:endParaRPr>
          </a:p>
        </p:txBody>
      </p:sp>
      <p:sp>
        <p:nvSpPr>
          <p:cNvPr id="212" name="Google Shape;212;p25"/>
          <p:cNvSpPr txBox="1"/>
          <p:nvPr/>
        </p:nvSpPr>
        <p:spPr>
          <a:xfrm>
            <a:off x="539000" y="2384600"/>
            <a:ext cx="191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verage"/>
                <a:ea typeface="Average"/>
                <a:cs typeface="Average"/>
                <a:sym typeface="Average"/>
              </a:rPr>
              <a:t>Early Fusion</a:t>
            </a:r>
            <a:endParaRPr sz="2000">
              <a:solidFill>
                <a:schemeClr val="dk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6"/>
          <p:cNvPicPr preferRelativeResize="0"/>
          <p:nvPr/>
        </p:nvPicPr>
        <p:blipFill>
          <a:blip r:embed="rId3">
            <a:alphaModFix/>
          </a:blip>
          <a:stretch>
            <a:fillRect/>
          </a:stretch>
        </p:blipFill>
        <p:spPr>
          <a:xfrm>
            <a:off x="152400" y="152400"/>
            <a:ext cx="8260574"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152400" y="152400"/>
            <a:ext cx="8839199" cy="47562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8"/>
          <p:cNvPicPr preferRelativeResize="0"/>
          <p:nvPr/>
        </p:nvPicPr>
        <p:blipFill>
          <a:blip r:embed="rId3">
            <a:alphaModFix/>
          </a:blip>
          <a:stretch>
            <a:fillRect/>
          </a:stretch>
        </p:blipFill>
        <p:spPr>
          <a:xfrm>
            <a:off x="152400" y="494625"/>
            <a:ext cx="8839200" cy="41542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1810950" y="1913750"/>
            <a:ext cx="5522100" cy="8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rPr>
              <a:t>Hateful Memes Classification</a:t>
            </a:r>
            <a:r>
              <a:rPr lang="en" sz="3200">
                <a:solidFill>
                  <a:schemeClr val="dk1"/>
                </a:solidFill>
              </a:rPr>
              <a:t> </a:t>
            </a:r>
            <a:endParaRPr sz="3200">
              <a:solidFill>
                <a:schemeClr val="dk1"/>
              </a:solidFill>
            </a:endParaRPr>
          </a:p>
          <a:p>
            <a:pPr indent="0" lvl="0" marL="0" rtl="0" algn="l">
              <a:spcBef>
                <a:spcPts val="0"/>
              </a:spcBef>
              <a:spcAft>
                <a:spcPts val="0"/>
              </a:spcAft>
              <a:buNone/>
            </a:pPr>
            <a:r>
              <a:t/>
            </a:r>
            <a:endParaRPr sz="1600"/>
          </a:p>
        </p:txBody>
      </p:sp>
      <p:sp>
        <p:nvSpPr>
          <p:cNvPr id="64" name="Google Shape;64;p14"/>
          <p:cNvSpPr txBox="1"/>
          <p:nvPr/>
        </p:nvSpPr>
        <p:spPr>
          <a:xfrm>
            <a:off x="1849050" y="2829550"/>
            <a:ext cx="5445900" cy="40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t>Machine Learning Algorithm</a:t>
            </a:r>
            <a:endParaRPr sz="1600"/>
          </a:p>
          <a:p>
            <a:pPr indent="0" lvl="0" marL="0" rtl="0" algn="ctr">
              <a:lnSpc>
                <a:spcPct val="115000"/>
              </a:lnSpc>
              <a:spcBef>
                <a:spcPts val="0"/>
              </a:spcBef>
              <a:spcAft>
                <a:spcPts val="0"/>
              </a:spcAft>
              <a:buNone/>
            </a:pPr>
            <a:r>
              <a:rPr lang="en" sz="1600"/>
              <a:t>Integration in Telegram bot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178250" y="168825"/>
            <a:ext cx="284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Hateful Memes</a:t>
            </a:r>
            <a:endParaRPr/>
          </a:p>
        </p:txBody>
      </p:sp>
      <p:pic>
        <p:nvPicPr>
          <p:cNvPr id="70" name="Google Shape;70;p15"/>
          <p:cNvPicPr preferRelativeResize="0"/>
          <p:nvPr/>
        </p:nvPicPr>
        <p:blipFill>
          <a:blip r:embed="rId3">
            <a:alphaModFix/>
          </a:blip>
          <a:stretch>
            <a:fillRect/>
          </a:stretch>
        </p:blipFill>
        <p:spPr>
          <a:xfrm>
            <a:off x="5722076" y="741526"/>
            <a:ext cx="3222100" cy="1787511"/>
          </a:xfrm>
          <a:prstGeom prst="rect">
            <a:avLst/>
          </a:prstGeom>
          <a:noFill/>
          <a:ln>
            <a:noFill/>
          </a:ln>
        </p:spPr>
      </p:pic>
      <p:pic>
        <p:nvPicPr>
          <p:cNvPr id="71" name="Google Shape;71;p15"/>
          <p:cNvPicPr preferRelativeResize="0"/>
          <p:nvPr/>
        </p:nvPicPr>
        <p:blipFill>
          <a:blip r:embed="rId4">
            <a:alphaModFix/>
          </a:blip>
          <a:stretch>
            <a:fillRect/>
          </a:stretch>
        </p:blipFill>
        <p:spPr>
          <a:xfrm>
            <a:off x="79650" y="1322457"/>
            <a:ext cx="2939299" cy="2759266"/>
          </a:xfrm>
          <a:prstGeom prst="rect">
            <a:avLst/>
          </a:prstGeom>
          <a:noFill/>
          <a:ln>
            <a:noFill/>
          </a:ln>
        </p:spPr>
      </p:pic>
      <p:pic>
        <p:nvPicPr>
          <p:cNvPr id="72" name="Google Shape;72;p15"/>
          <p:cNvPicPr preferRelativeResize="0"/>
          <p:nvPr/>
        </p:nvPicPr>
        <p:blipFill rotWithShape="1">
          <a:blip r:embed="rId5">
            <a:alphaModFix/>
          </a:blip>
          <a:srcRect b="35137" l="50907" r="22202" t="28941"/>
          <a:stretch/>
        </p:blipFill>
        <p:spPr>
          <a:xfrm>
            <a:off x="3139289" y="1827670"/>
            <a:ext cx="2462453" cy="1749746"/>
          </a:xfrm>
          <a:prstGeom prst="rect">
            <a:avLst/>
          </a:prstGeom>
          <a:noFill/>
          <a:ln>
            <a:noFill/>
          </a:ln>
        </p:spPr>
      </p:pic>
      <p:pic>
        <p:nvPicPr>
          <p:cNvPr id="73" name="Google Shape;73;p15"/>
          <p:cNvPicPr preferRelativeResize="0"/>
          <p:nvPr/>
        </p:nvPicPr>
        <p:blipFill rotWithShape="1">
          <a:blip r:embed="rId6">
            <a:alphaModFix/>
          </a:blip>
          <a:srcRect b="49613" l="52578" r="26939" t="25428"/>
          <a:stretch/>
        </p:blipFill>
        <p:spPr>
          <a:xfrm>
            <a:off x="5722076" y="2879572"/>
            <a:ext cx="3222101" cy="2088580"/>
          </a:xfrm>
          <a:prstGeom prst="rect">
            <a:avLst/>
          </a:prstGeom>
          <a:noFill/>
          <a:ln>
            <a:noFill/>
          </a:ln>
        </p:spPr>
      </p:pic>
      <p:cxnSp>
        <p:nvCxnSpPr>
          <p:cNvPr id="74" name="Google Shape;74;p15"/>
          <p:cNvCxnSpPr/>
          <p:nvPr/>
        </p:nvCxnSpPr>
        <p:spPr>
          <a:xfrm flipH="1" rot="10800000">
            <a:off x="7260450" y="2703875"/>
            <a:ext cx="1683900" cy="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32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Benign Memes</a:t>
            </a:r>
            <a:endParaRPr/>
          </a:p>
        </p:txBody>
      </p:sp>
      <p:pic>
        <p:nvPicPr>
          <p:cNvPr id="80" name="Google Shape;80;p16"/>
          <p:cNvPicPr preferRelativeResize="0"/>
          <p:nvPr/>
        </p:nvPicPr>
        <p:blipFill rotWithShape="1">
          <a:blip r:embed="rId3">
            <a:alphaModFix/>
          </a:blip>
          <a:srcRect b="33980" l="0" r="3063" t="0"/>
          <a:stretch/>
        </p:blipFill>
        <p:spPr>
          <a:xfrm>
            <a:off x="6107400" y="3109349"/>
            <a:ext cx="2724899" cy="1859902"/>
          </a:xfrm>
          <a:prstGeom prst="rect">
            <a:avLst/>
          </a:prstGeom>
          <a:noFill/>
          <a:ln>
            <a:noFill/>
          </a:ln>
        </p:spPr>
      </p:pic>
      <p:sp>
        <p:nvSpPr>
          <p:cNvPr id="81" name="Google Shape;81;p16"/>
          <p:cNvSpPr txBox="1"/>
          <p:nvPr/>
        </p:nvSpPr>
        <p:spPr>
          <a:xfrm>
            <a:off x="4962725" y="1251925"/>
            <a:ext cx="42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82" name="Google Shape;82;p16"/>
          <p:cNvPicPr preferRelativeResize="0"/>
          <p:nvPr/>
        </p:nvPicPr>
        <p:blipFill>
          <a:blip r:embed="rId4">
            <a:alphaModFix/>
          </a:blip>
          <a:stretch>
            <a:fillRect/>
          </a:stretch>
        </p:blipFill>
        <p:spPr>
          <a:xfrm>
            <a:off x="6107408" y="805575"/>
            <a:ext cx="2724892" cy="2045845"/>
          </a:xfrm>
          <a:prstGeom prst="rect">
            <a:avLst/>
          </a:prstGeom>
          <a:noFill/>
          <a:ln>
            <a:noFill/>
          </a:ln>
        </p:spPr>
      </p:pic>
      <p:pic>
        <p:nvPicPr>
          <p:cNvPr id="83" name="Google Shape;83;p16"/>
          <p:cNvPicPr preferRelativeResize="0"/>
          <p:nvPr/>
        </p:nvPicPr>
        <p:blipFill rotWithShape="1">
          <a:blip r:embed="rId5">
            <a:alphaModFix/>
          </a:blip>
          <a:srcRect b="0" l="0" r="2334" t="0"/>
          <a:stretch/>
        </p:blipFill>
        <p:spPr>
          <a:xfrm>
            <a:off x="3296705" y="2027339"/>
            <a:ext cx="2477058" cy="1906074"/>
          </a:xfrm>
          <a:prstGeom prst="rect">
            <a:avLst/>
          </a:prstGeom>
          <a:noFill/>
          <a:ln>
            <a:noFill/>
          </a:ln>
        </p:spPr>
      </p:pic>
      <p:pic>
        <p:nvPicPr>
          <p:cNvPr id="84" name="Google Shape;84;p16"/>
          <p:cNvPicPr preferRelativeResize="0"/>
          <p:nvPr/>
        </p:nvPicPr>
        <p:blipFill rotWithShape="1">
          <a:blip r:embed="rId6">
            <a:alphaModFix/>
          </a:blip>
          <a:srcRect b="13476" l="18312" r="18280" t="16367"/>
          <a:stretch/>
        </p:blipFill>
        <p:spPr>
          <a:xfrm>
            <a:off x="152753" y="2027350"/>
            <a:ext cx="3059971" cy="1906076"/>
          </a:xfrm>
          <a:prstGeom prst="rect">
            <a:avLst/>
          </a:prstGeom>
          <a:noFill/>
          <a:ln>
            <a:noFill/>
          </a:ln>
        </p:spPr>
      </p:pic>
      <p:cxnSp>
        <p:nvCxnSpPr>
          <p:cNvPr id="85" name="Google Shape;85;p16"/>
          <p:cNvCxnSpPr/>
          <p:nvPr/>
        </p:nvCxnSpPr>
        <p:spPr>
          <a:xfrm flipH="1" rot="10800000">
            <a:off x="7148400" y="2980225"/>
            <a:ext cx="1683900" cy="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72150" y="1620350"/>
            <a:ext cx="8399700" cy="72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Problem Statement</a:t>
            </a:r>
            <a:endParaRPr b="1"/>
          </a:p>
        </p:txBody>
      </p:sp>
      <p:sp>
        <p:nvSpPr>
          <p:cNvPr id="91" name="Google Shape;91;p17"/>
          <p:cNvSpPr txBox="1"/>
          <p:nvPr/>
        </p:nvSpPr>
        <p:spPr>
          <a:xfrm>
            <a:off x="352500" y="2297350"/>
            <a:ext cx="8439000" cy="122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700"/>
              <a:t>There is an increase in the amount toxicity present on social media platforms specia</a:t>
            </a:r>
            <a:r>
              <a:rPr lang="en" sz="1700"/>
              <a:t>l</a:t>
            </a:r>
            <a:r>
              <a:rPr lang="en" sz="1700"/>
              <a:t>ly in the form of memes, monitoring and moderating such platforms is too expensive and time </a:t>
            </a:r>
            <a:r>
              <a:rPr lang="en" sz="1700"/>
              <a:t>consuming</a:t>
            </a:r>
            <a:r>
              <a:rPr lang="en" sz="1700"/>
              <a:t> of a task to do manually</a:t>
            </a: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516350" y="445025"/>
            <a:ext cx="831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Telegram Bots </a:t>
            </a:r>
            <a:endParaRPr/>
          </a:p>
        </p:txBody>
      </p:sp>
      <p:pic>
        <p:nvPicPr>
          <p:cNvPr id="97" name="Google Shape;97;p18"/>
          <p:cNvPicPr preferRelativeResize="0"/>
          <p:nvPr/>
        </p:nvPicPr>
        <p:blipFill>
          <a:blip r:embed="rId3">
            <a:alphaModFix/>
          </a:blip>
          <a:stretch>
            <a:fillRect/>
          </a:stretch>
        </p:blipFill>
        <p:spPr>
          <a:xfrm>
            <a:off x="516375" y="1121525"/>
            <a:ext cx="8315950" cy="373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19"/>
          <p:cNvPicPr preferRelativeResize="0"/>
          <p:nvPr/>
        </p:nvPicPr>
        <p:blipFill>
          <a:blip r:embed="rId3">
            <a:alphaModFix/>
          </a:blip>
          <a:stretch>
            <a:fillRect/>
          </a:stretch>
        </p:blipFill>
        <p:spPr>
          <a:xfrm>
            <a:off x="267891" y="0"/>
            <a:ext cx="860821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idx="1" type="body"/>
          </p:nvPr>
        </p:nvSpPr>
        <p:spPr>
          <a:xfrm>
            <a:off x="187200" y="2109900"/>
            <a:ext cx="8769600" cy="1650000"/>
          </a:xfrm>
          <a:prstGeom prst="rect">
            <a:avLst/>
          </a:prstGeom>
        </p:spPr>
        <p:txBody>
          <a:bodyPr anchorCtr="0" anchor="t" bIns="91425" lIns="91425" spcFirstLastPara="1" rIns="91425" wrap="square" tIns="91425">
            <a:spAutoFit/>
          </a:bodyPr>
          <a:lstStyle/>
          <a:p>
            <a:pPr indent="0" lvl="0" marL="0" rtl="0" algn="just">
              <a:spcBef>
                <a:spcPts val="1500"/>
              </a:spcBef>
              <a:spcAft>
                <a:spcPts val="1500"/>
              </a:spcAft>
              <a:buNone/>
            </a:pPr>
            <a:r>
              <a:rPr lang="en" sz="1700">
                <a:solidFill>
                  <a:srgbClr val="000000"/>
                </a:solidFill>
                <a:highlight>
                  <a:srgbClr val="D9D9D9"/>
                </a:highlight>
              </a:rPr>
              <a:t>Develop a machine learning algorithm that can classify memes as hateful or non-hateful</a:t>
            </a:r>
            <a:r>
              <a:rPr lang="en" sz="1700">
                <a:solidFill>
                  <a:srgbClr val="000000"/>
                </a:solidFill>
              </a:rPr>
              <a:t>.</a:t>
            </a:r>
            <a:r>
              <a:rPr lang="en" sz="1700">
                <a:solidFill>
                  <a:srgbClr val="000000"/>
                </a:solidFill>
                <a:highlight>
                  <a:srgbClr val="EFEFEF"/>
                </a:highlight>
              </a:rPr>
              <a:t> </a:t>
            </a:r>
            <a:r>
              <a:rPr lang="en" sz="1700">
                <a:solidFill>
                  <a:srgbClr val="000000"/>
                </a:solidFill>
              </a:rPr>
              <a:t>The algorithm should be able to analyze both the image and text present in the meme. The dataset used for training and testing the model is provided by Facebook AI for its hateful memes challenge. Once the model is trained, it should be integrated into a </a:t>
            </a:r>
            <a:r>
              <a:rPr lang="en" sz="1700">
                <a:solidFill>
                  <a:srgbClr val="000000"/>
                </a:solidFill>
                <a:highlight>
                  <a:srgbClr val="D9D9D9"/>
                </a:highlight>
              </a:rPr>
              <a:t>Telegram bot that can classify an image sent on the group as hateful or non-hateful</a:t>
            </a:r>
            <a:r>
              <a:rPr lang="en" sz="1700">
                <a:solidFill>
                  <a:srgbClr val="000000"/>
                </a:solidFill>
              </a:rPr>
              <a:t>.</a:t>
            </a:r>
            <a:endParaRPr sz="2000">
              <a:solidFill>
                <a:schemeClr val="dk1"/>
              </a:solidFill>
              <a:latin typeface="Lora"/>
              <a:ea typeface="Lora"/>
              <a:cs typeface="Lora"/>
              <a:sym typeface="Lora"/>
            </a:endParaRPr>
          </a:p>
        </p:txBody>
      </p:sp>
      <p:sp>
        <p:nvSpPr>
          <p:cNvPr id="110" name="Google Shape;110;p20"/>
          <p:cNvSpPr txBox="1"/>
          <p:nvPr>
            <p:ph type="title"/>
          </p:nvPr>
        </p:nvSpPr>
        <p:spPr>
          <a:xfrm>
            <a:off x="372150" y="1383588"/>
            <a:ext cx="8399700" cy="72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Our Solution</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ctrTitle"/>
          </p:nvPr>
        </p:nvSpPr>
        <p:spPr>
          <a:xfrm>
            <a:off x="311700" y="28260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2800"/>
              <a:t>Hateful Meme</a:t>
            </a:r>
            <a:r>
              <a:rPr lang="en"/>
              <a:t> </a:t>
            </a:r>
            <a:endParaRPr/>
          </a:p>
        </p:txBody>
      </p:sp>
      <p:sp>
        <p:nvSpPr>
          <p:cNvPr id="116" name="Google Shape;116;p21"/>
          <p:cNvSpPr/>
          <p:nvPr/>
        </p:nvSpPr>
        <p:spPr>
          <a:xfrm>
            <a:off x="5677600" y="3546625"/>
            <a:ext cx="1722300" cy="95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its their character not their color that matters </a:t>
            </a:r>
            <a:endParaRPr/>
          </a:p>
        </p:txBody>
      </p:sp>
      <p:sp>
        <p:nvSpPr>
          <p:cNvPr id="117" name="Google Shape;117;p21"/>
          <p:cNvSpPr/>
          <p:nvPr/>
        </p:nvSpPr>
        <p:spPr>
          <a:xfrm flipH="1" rot="10800000">
            <a:off x="3779425" y="2871275"/>
            <a:ext cx="1760100" cy="1321500"/>
          </a:xfrm>
          <a:prstGeom prst="bentArrow">
            <a:avLst>
              <a:gd fmla="val 25000" name="adj1"/>
              <a:gd fmla="val 25598"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21"/>
          <p:cNvSpPr/>
          <p:nvPr/>
        </p:nvSpPr>
        <p:spPr>
          <a:xfrm>
            <a:off x="3769300" y="1457550"/>
            <a:ext cx="1641300" cy="1380300"/>
          </a:xfrm>
          <a:prstGeom prst="bentArrow">
            <a:avLst>
              <a:gd fmla="val 25000" name="adj1"/>
              <a:gd fmla="val 24615"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21"/>
          <p:cNvSpPr txBox="1"/>
          <p:nvPr/>
        </p:nvSpPr>
        <p:spPr>
          <a:xfrm>
            <a:off x="4759425" y="2929625"/>
            <a:ext cx="1428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1"/>
          <p:cNvPicPr preferRelativeResize="0"/>
          <p:nvPr/>
        </p:nvPicPr>
        <p:blipFill>
          <a:blip r:embed="rId3">
            <a:alphaModFix/>
          </a:blip>
          <a:stretch>
            <a:fillRect/>
          </a:stretch>
        </p:blipFill>
        <p:spPr>
          <a:xfrm>
            <a:off x="1596300" y="1734525"/>
            <a:ext cx="1988725" cy="2654775"/>
          </a:xfrm>
          <a:prstGeom prst="rect">
            <a:avLst/>
          </a:prstGeom>
          <a:noFill/>
          <a:ln>
            <a:noFill/>
          </a:ln>
        </p:spPr>
      </p:pic>
      <p:pic>
        <p:nvPicPr>
          <p:cNvPr id="121" name="Google Shape;121;p21"/>
          <p:cNvPicPr preferRelativeResize="0"/>
          <p:nvPr/>
        </p:nvPicPr>
        <p:blipFill>
          <a:blip r:embed="rId3">
            <a:alphaModFix/>
          </a:blip>
          <a:stretch>
            <a:fillRect/>
          </a:stretch>
        </p:blipFill>
        <p:spPr>
          <a:xfrm>
            <a:off x="5677600" y="1321050"/>
            <a:ext cx="1563450" cy="1250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